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097280" y="1645920"/>
            <a:ext cx="100584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00" b="1">
                <a:solidFill>
                  <a:srgbClr val="FFFFFF"/>
                </a:solidFill>
                <a:latin typeface="Georgia"/>
              </a:rPr>
              <a:t>Yükseköğretimde Toplumsal Katkı</a:t>
            </a:r>
          </a:p>
          <a:p>
            <a:pPr>
              <a:spcBef>
                <a:spcPts val="800"/>
              </a:spcBef>
            </a:pPr>
            <a:r>
              <a:rPr sz="2000">
                <a:solidFill>
                  <a:srgbClr val="C5A059"/>
                </a:solidFill>
                <a:latin typeface="Arial"/>
              </a:rPr>
              <a:t>Çalışmaların Görünürlüğü ve Kalite Güvence Sistemlerindeki Yeri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93192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FFFFFF"/>
                </a:solidFill>
                <a:latin typeface="Arial"/>
              </a:rPr>
              <a:t>Prof. Dr. Bülent Çavaş</a:t>
            </a:r>
          </a:p>
          <a:p>
            <a:pPr>
              <a:spcBef>
                <a:spcPts val="400"/>
              </a:spcBef>
            </a:pPr>
            <a:r>
              <a:rPr sz="1400">
                <a:solidFill>
                  <a:srgbClr val="E2E8F0"/>
                </a:solidFill>
                <a:latin typeface="Arial"/>
              </a:rPr>
              <a:t>Dokuz Eylül Üniversitesi Kalite Koordinatörü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7315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2600" b="1">
                <a:solidFill>
                  <a:srgbClr val="1B365D"/>
                </a:solidFill>
                <a:latin typeface="Georgia"/>
              </a:rPr>
              <a:t>Tanım: Toplumsal Katkı Nedir?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00584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2009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64748B"/>
                </a:solidFill>
                <a:latin typeface="Arial"/>
              </a:rPr>
              <a:t>Dokuz Eylül Üniversitesi Kalite Koordinatörlüğü  |  Yükseköğretimde Toplumsal Katkı ve Kalite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4846320" cy="4663440"/>
          </a:xfrm>
          <a:prstGeom prst="roundRect">
            <a:avLst/>
          </a:prstGeom>
          <a:solidFill>
            <a:srgbClr val="1B365D"/>
          </a:solidFill>
          <a:ln w="19050">
            <a:solidFill>
              <a:srgbClr val="C5A059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365760" rIns="365760" rtlCol="0" anchor="ctr"/>
          <a:lstStyle/>
          <a:p>
            <a:pPr algn="ctr"/>
            <a:r>
              <a:rPr sz="1200" b="1">
                <a:solidFill>
                  <a:srgbClr val="C5A059"/>
                </a:solidFill>
                <a:latin typeface="Arial"/>
              </a:rPr>
              <a:t>TEMEL YAKLAŞIM</a:t>
            </a:r>
          </a:p>
          <a:p>
            <a:br/>
            <a:r>
              <a:rPr sz="2200" b="1" i="1">
                <a:solidFill>
                  <a:srgbClr val="FFFFFF"/>
                </a:solidFill>
                <a:latin typeface="Georgia"/>
              </a:rPr>
              <a:t>“Üniversite yalnızca bilgi üreten değil, ürettiği bilgiyi toplumsal değere dönüştüren bir kurumdur.”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720" y="1371600"/>
            <a:ext cx="57424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60720" y="1371600"/>
            <a:ext cx="137160" cy="804672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035040" y="141732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Arial"/>
              </a:rPr>
              <a:t>Bilginin toplum yararına dönüştürülmesi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60720" y="2331720"/>
            <a:ext cx="57424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60720" y="2331720"/>
            <a:ext cx="137160" cy="804672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035040" y="2377439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Arial"/>
              </a:rPr>
              <a:t>Üniversite–toplum etkileşiminin güçlendirilmesi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60720" y="3291840"/>
            <a:ext cx="57424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60720" y="3291840"/>
            <a:ext cx="137160" cy="804672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035040" y="333756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Arial"/>
              </a:rPr>
              <a:t>Yerel, bölgesel, ulusal ve küresel sorunlara çözüm üretilmesi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60720" y="4251960"/>
            <a:ext cx="57424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60720" y="4251960"/>
            <a:ext cx="137160" cy="804672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035040" y="429768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Arial"/>
              </a:rPr>
              <a:t>Öğrenci ve akademisyenlerin toplumsal sorumluluklarının geliştirilmesi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760720" y="5212080"/>
            <a:ext cx="57424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60720" y="5212080"/>
            <a:ext cx="137160" cy="804672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035040" y="525780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Arial"/>
              </a:rPr>
              <a:t>Üniversitenin sahip olduğu uzmanlık ve kaynakların toplumla paylaşılması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7315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2600" b="1">
                <a:solidFill>
                  <a:srgbClr val="1B365D"/>
                </a:solidFill>
                <a:latin typeface="Georgia"/>
              </a:rPr>
              <a:t>Stratejik Değer: Üniversiteler İçin Neden Önemli?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00584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2009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64748B"/>
                </a:solidFill>
                <a:latin typeface="Arial"/>
              </a:rPr>
              <a:t>Dokuz Eylül Üniversitesi Kalite Koordinatörlüğü  |  Yükseköğretimde Toplumsal Katkı ve Kalite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4389120" cy="4663440"/>
          </a:xfrm>
          <a:prstGeom prst="roundRect">
            <a:avLst/>
          </a:prstGeom>
          <a:solidFill>
            <a:srgbClr val="1B365D"/>
          </a:solidFill>
          <a:ln w="19050">
            <a:solidFill>
              <a:srgbClr val="C5A059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20040" tIns="365760" rIns="320040" rtlCol="0" anchor="ctr"/>
          <a:lstStyle/>
          <a:p>
            <a:pPr algn="ctr"/>
            <a:r>
              <a:rPr sz="1200" b="1" dirty="0">
                <a:solidFill>
                  <a:srgbClr val="C5A059"/>
                </a:solidFill>
                <a:latin typeface="Arial"/>
              </a:rPr>
              <a:t>STRATEJİK VİZYON</a:t>
            </a:r>
          </a:p>
          <a:p>
            <a:br>
              <a:rPr dirty="0"/>
            </a:br>
            <a:r>
              <a:rPr sz="2100" b="1" i="1" dirty="0">
                <a:solidFill>
                  <a:srgbClr val="FFFFFF"/>
                </a:solidFill>
                <a:latin typeface="Georgia"/>
              </a:rPr>
              <a:t>“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Toplumsal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katkı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, </a:t>
            </a:r>
            <a:r>
              <a:rPr lang="tr-TR" sz="2100" b="1" i="1" dirty="0">
                <a:solidFill>
                  <a:srgbClr val="FFFFFF"/>
                </a:solidFill>
                <a:latin typeface="Georgia"/>
              </a:rPr>
              <a:t>üniversite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nin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topluma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verdiği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değil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,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toplumla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birlikte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ürettiği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 </a:t>
            </a:r>
            <a:r>
              <a:rPr sz="2100" b="1" i="1" dirty="0" err="1">
                <a:solidFill>
                  <a:srgbClr val="FFFFFF"/>
                </a:solidFill>
                <a:latin typeface="Georgia"/>
              </a:rPr>
              <a:t>değerdir</a:t>
            </a:r>
            <a:r>
              <a:rPr sz="2100" b="1" i="1" dirty="0">
                <a:solidFill>
                  <a:srgbClr val="FFFFFF"/>
                </a:solidFill>
                <a:latin typeface="Georgia"/>
              </a:rPr>
              <a:t>.”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0" y="1371600"/>
            <a:ext cx="61996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40680" y="1463040"/>
            <a:ext cx="5486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t>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5040" y="141732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365D"/>
                </a:solidFill>
                <a:latin typeface="Arial"/>
              </a:rPr>
              <a:t>Toplumsal İhtiyaçlara Çözüm</a:t>
            </a:r>
          </a:p>
          <a:p>
            <a:pPr>
              <a:spcBef>
                <a:spcPts val="200"/>
              </a:spcBef>
            </a:pPr>
            <a:r>
              <a:rPr sz="1000">
                <a:solidFill>
                  <a:srgbClr val="64748B"/>
                </a:solidFill>
                <a:latin typeface="Arial"/>
              </a:rPr>
              <a:t>Toplumun öncelikli ve dinamik ihtiyaçlarına yönelik somut, bilimsel ve sürdürülebilir çözümler üretir.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3520" y="2331720"/>
            <a:ext cx="61996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40680" y="2423160"/>
            <a:ext cx="5486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t>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5040" y="2377439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365D"/>
                </a:solidFill>
                <a:latin typeface="Arial"/>
              </a:rPr>
              <a:t>Öğrenci Yetkinliklerinin Gelişimi</a:t>
            </a:r>
          </a:p>
          <a:p>
            <a:pPr>
              <a:spcBef>
                <a:spcPts val="200"/>
              </a:spcBef>
            </a:pPr>
            <a:r>
              <a:rPr sz="1000">
                <a:solidFill>
                  <a:srgbClr val="64748B"/>
                </a:solidFill>
                <a:latin typeface="Arial"/>
              </a:rPr>
              <a:t>Öğrencilerin teorik bilgilerini sahada uygulamaya dökerek sosyal ve profesyonel becerilerini artırır.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0" y="3291840"/>
            <a:ext cx="61996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40680" y="3383280"/>
            <a:ext cx="5486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t>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5040" y="333756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365D"/>
                </a:solidFill>
                <a:latin typeface="Arial"/>
              </a:rPr>
              <a:t>Araştırmaların Gerçek Yaşam Etkisi</a:t>
            </a:r>
          </a:p>
          <a:p>
            <a:pPr>
              <a:spcBef>
                <a:spcPts val="200"/>
              </a:spcBef>
            </a:pPr>
            <a:r>
              <a:rPr sz="1000">
                <a:solidFill>
                  <a:srgbClr val="64748B"/>
                </a:solidFill>
                <a:latin typeface="Arial"/>
              </a:rPr>
              <a:t>Akademik araştırmaların laboratuvar dışına çıkarak toplumsal hayatta somut etki yaratmasını sağlar.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03520" y="4251960"/>
            <a:ext cx="61996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40680" y="4343400"/>
            <a:ext cx="5486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t>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5040" y="429768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365D"/>
                </a:solidFill>
                <a:latin typeface="Arial"/>
              </a:rPr>
              <a:t>Üniversite–Toplum İş Birlikleri</a:t>
            </a:r>
          </a:p>
          <a:p>
            <a:pPr>
              <a:spcBef>
                <a:spcPts val="200"/>
              </a:spcBef>
            </a:pPr>
            <a:r>
              <a:rPr sz="1000">
                <a:solidFill>
                  <a:srgbClr val="64748B"/>
                </a:solidFill>
                <a:latin typeface="Arial"/>
              </a:rPr>
              <a:t>Yerel yönetimler, STK'lar, sanayi ve kamu kurumları ile kurulan bağları yapısal olarak güçlendirir.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303520" y="5212080"/>
            <a:ext cx="6199632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440680" y="5303520"/>
            <a:ext cx="548640" cy="6217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t>🏛️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5040" y="5257800"/>
            <a:ext cx="53035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365D"/>
                </a:solidFill>
                <a:latin typeface="Arial"/>
              </a:rPr>
              <a:t>Kurumsal İtibar ve Görünürlük</a:t>
            </a:r>
          </a:p>
          <a:p>
            <a:pPr>
              <a:spcBef>
                <a:spcPts val="200"/>
              </a:spcBef>
            </a:pPr>
            <a:r>
              <a:rPr sz="1000">
                <a:solidFill>
                  <a:srgbClr val="64748B"/>
                </a:solidFill>
                <a:latin typeface="Arial"/>
              </a:rPr>
              <a:t>Üniversitenin ulusal ve uluslararası arenadaki marka değerini, saygınlığını ve görünürlüğünü artırır.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7315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2600" b="1">
                <a:solidFill>
                  <a:srgbClr val="1B365D"/>
                </a:solidFill>
                <a:latin typeface="Georgia"/>
              </a:rPr>
              <a:t>Entegrasyon: Üçlü Misyonun Sinerjisi ve Gerçek Etki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00584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2009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64748B"/>
                </a:solidFill>
                <a:latin typeface="Arial"/>
              </a:rPr>
              <a:t>Dokuz Eylül Üniversitesi Kalite Koordinatörlüğü  |  Yükseköğretimde Toplumsal Katkı ve Kalite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3383280" cy="38404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B365D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383280" cy="54864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EĞİTİM-ÖĞRETİM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011680"/>
            <a:ext cx="310896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Öğrenci projeleri aracılığıyla toplumsal bilincin kazandırılması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Sosyal sorumluluk ve gönüllülük çalışmalarının müfredata entegrasyonu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Sahada uygulamalı öğrenme (Service-Learning) modelleri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Toplumsal ihtiyaçlara duyarlı, yetkin mezunlar yetiştirilmesi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98264" y="1371600"/>
            <a:ext cx="3383280" cy="38404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5A059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398264" y="1371600"/>
            <a:ext cx="3383280" cy="54864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TOPLUMSAL KATKI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35424" y="2011680"/>
            <a:ext cx="310896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Kamu kurumları ve belediyelerle ortak kentsel projeler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Okullar, STK'lar ve derneklerle sosyal dayanışma ağları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Dezavantajlı gruplara yönelik rehabilitasyon ve destek programları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Sanayi ve yerel toplumla organik ve kurumsal bağlar kurulması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10728" y="1371600"/>
            <a:ext cx="3383280" cy="38404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B365D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110728" y="1371600"/>
            <a:ext cx="3383280" cy="54864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AR-GE &amp; ARAŞTIRMA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47888" y="2011680"/>
            <a:ext cx="310896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Toplumsal ve bölgesel sorunlara bilimsel araştırmalarla teşhis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Ar-Ge ve inovasyon çıktılarının doğrudan halk yararına sunulması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Sosyal etki odaklı yenilikçi ve uygulanabilir teknolojik çözümler</a:t>
            </a:r>
          </a:p>
          <a:p>
            <a:pPr algn="l">
              <a:spcBef>
                <a:spcPts val="800"/>
              </a:spcBef>
            </a:pPr>
            <a:r>
              <a:rPr sz="1100">
                <a:solidFill>
                  <a:srgbClr val="1E293B"/>
                </a:solidFill>
                <a:latin typeface="Arial"/>
              </a:rPr>
              <a:t>• Bilginin akademi dışına transferi ve yaygınlaştırılması</a:t>
            </a:r>
          </a:p>
        </p:txBody>
      </p:sp>
      <p:sp>
        <p:nvSpPr>
          <p:cNvPr id="14" name="Left-Right Arrow 13"/>
          <p:cNvSpPr/>
          <p:nvPr/>
        </p:nvSpPr>
        <p:spPr>
          <a:xfrm>
            <a:off x="4096512" y="2926080"/>
            <a:ext cx="274320" cy="365760"/>
          </a:xfrm>
          <a:prstGeom prst="leftRightArrow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Left-Right Arrow 14"/>
          <p:cNvSpPr/>
          <p:nvPr/>
        </p:nvSpPr>
        <p:spPr>
          <a:xfrm>
            <a:off x="7808976" y="2926080"/>
            <a:ext cx="274320" cy="365760"/>
          </a:xfrm>
          <a:prstGeom prst="leftRightArrow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685800" y="5394960"/>
            <a:ext cx="10820095" cy="685800"/>
          </a:xfrm>
          <a:prstGeom prst="roundRect">
            <a:avLst/>
          </a:prstGeom>
          <a:solidFill>
            <a:srgbClr val="1B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EĞİTİM  +  ARAŞTIRMA  +  TOPLUMSAL KATKI  =  ÜNİVERSİTENİN GERÇEK ETKİSİ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7315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2600" b="1">
                <a:solidFill>
                  <a:srgbClr val="1B365D"/>
                </a:solidFill>
                <a:latin typeface="Georgia"/>
              </a:rPr>
              <a:t>Kalite Yönetimi: Etkinlik Sayısından Toplumsal Etkiye Geçiş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00584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2009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64748B"/>
                </a:solidFill>
                <a:latin typeface="Arial"/>
              </a:rPr>
              <a:t>Dokuz Eylül Üniversitesi Kalite Koordinatörlüğü  |  Yükseköğretimde Toplumsal Katkı ve Kalite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52120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E11D48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5212080" cy="54864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GELENEKSEL YAKLAŞIM (ETKİNLİK ODAKLI)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011680"/>
            <a:ext cx="484632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sz="1300" b="1">
                <a:solidFill>
                  <a:srgbClr val="1E293B"/>
                </a:solidFill>
                <a:latin typeface="Arial"/>
              </a:rPr>
              <a:t>❓ Kaç etkinlik yapıldı?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E293B"/>
                </a:solidFill>
                <a:latin typeface="Arial"/>
              </a:rPr>
              <a:t>❓ Kaç proje gerçekleştirildi?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E293B"/>
                </a:solidFill>
                <a:latin typeface="Arial"/>
              </a:rPr>
              <a:t>❓ Kaç öğrenci katıldı?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E293B"/>
                </a:solidFill>
                <a:latin typeface="Arial"/>
              </a:rPr>
              <a:t>❓ Kaç kurumla iş birliği yapıldı?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E293B"/>
                </a:solidFill>
                <a:latin typeface="Arial"/>
              </a:rPr>
              <a:t>❓ Kaç eğitim verildi?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91072" y="1371600"/>
            <a:ext cx="52120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0B981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291072" y="1371600"/>
            <a:ext cx="5212080" cy="54864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YÖKAK / YENİ YAKLAŞIM (ETKİ ODAKLI)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2" y="2011680"/>
            <a:ext cx="484632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sz="1300" b="1">
                <a:solidFill>
                  <a:srgbClr val="1B365D"/>
                </a:solidFill>
                <a:latin typeface="Arial"/>
              </a:rPr>
              <a:t>🎯 Kaç kişiye ulaşıldı ve somut ne fayda sağlandı?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B365D"/>
                </a:solidFill>
                <a:latin typeface="Arial"/>
              </a:rPr>
              <a:t>🎯 Hangi toplumsal/bölgesel sorun kalıcı olarak çözüldü?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B365D"/>
                </a:solidFill>
                <a:latin typeface="Arial"/>
              </a:rPr>
              <a:t>🎯 Öğrencilerin hangi sosyal ve profesyonel yetkinlikleri gelişti?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B365D"/>
                </a:solidFill>
                <a:latin typeface="Arial"/>
              </a:rPr>
              <a:t>🎯 Kurulan stratejik iş birliğinin somut, ölçülebilir sonucu ne oldu?</a:t>
            </a:r>
          </a:p>
          <a:p>
            <a:pPr>
              <a:spcBef>
                <a:spcPts val="1200"/>
              </a:spcBef>
            </a:pPr>
            <a:r>
              <a:rPr sz="1300" b="1">
                <a:solidFill>
                  <a:srgbClr val="1B365D"/>
                </a:solidFill>
                <a:latin typeface="Arial"/>
              </a:rPr>
              <a:t>🎯 Katılımcıların bilgi, tutum ve davranışlarında ne değişti?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5486400"/>
            <a:ext cx="10820095" cy="594360"/>
          </a:xfrm>
          <a:prstGeom prst="round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 i="1">
                <a:solidFill>
                  <a:srgbClr val="1B365D"/>
                </a:solidFill>
                <a:latin typeface="Georgia"/>
              </a:rPr>
              <a:t>“Başarı, faaliyet sayısıyla değil; oluşturulan toplumsal etkiyle ölçülmelidir.”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7315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2600" b="1">
                <a:solidFill>
                  <a:srgbClr val="1B365D"/>
                </a:solidFill>
                <a:latin typeface="Georgia"/>
              </a:rPr>
              <a:t>Kurumsal Gelişim: Toplumsal Katkıda PUKÖ Döngüsü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00584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2009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64748B"/>
                </a:solidFill>
                <a:latin typeface="Arial"/>
              </a:rPr>
              <a:t>Dokuz Eylül Üniversitesi Kalite Koordinatörlüğü  |  Yükseköğretimde Toplumsal Katkı ve Kalite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24688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B365D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2468880" cy="50292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1. PLANLA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2286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Toplumun öncelikli ihtiyaçlarını saptama</a:t>
            </a:r>
          </a:p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Hedef grupları ve dezavantajlı kitleleri tanımlama</a:t>
            </a:r>
          </a:p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Ölçülebilir amaç, hedef ve performans göstergeleri (KPI) belirleme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65576" y="1371600"/>
            <a:ext cx="24688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5A059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465576" y="1371600"/>
            <a:ext cx="2468880" cy="50292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2. UYGULA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7016" y="1965960"/>
            <a:ext cx="2286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Planlanan toplumsal projeleri hayata geçirme</a:t>
            </a:r>
          </a:p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İç ve dış paydaşlarla (belediye, STK, kamu) etkin iş birliği</a:t>
            </a:r>
          </a:p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Öğrenci topluluklarını ve gönüllüleri aktif katma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45352" y="1371600"/>
            <a:ext cx="24688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1B365D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45352" y="1371600"/>
            <a:ext cx="2468880" cy="502920"/>
          </a:xfrm>
          <a:prstGeom prst="rect">
            <a:avLst/>
          </a:prstGeom>
          <a:solidFill>
            <a:srgbClr val="1B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3. KONTROL 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36792" y="1965960"/>
            <a:ext cx="2286000" cy="1267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050" dirty="0">
                <a:solidFill>
                  <a:srgbClr val="1E293B"/>
                </a:solidFill>
                <a:latin typeface="Arial"/>
              </a:rPr>
              <a:t>•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Hedeflere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ve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lang="tr-TR" sz="1050" dirty="0">
                <a:solidFill>
                  <a:srgbClr val="1E293B"/>
                </a:solidFill>
                <a:latin typeface="Arial"/>
              </a:rPr>
              <a:t>performans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değerlerine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ulaşılma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düzeyi</a:t>
            </a:r>
            <a:endParaRPr sz="1050" dirty="0">
              <a:solidFill>
                <a:srgbClr val="1E293B"/>
              </a:solidFill>
              <a:latin typeface="Arial"/>
            </a:endParaRPr>
          </a:p>
          <a:p>
            <a:pPr algn="l">
              <a:spcBef>
                <a:spcPts val="800"/>
              </a:spcBef>
            </a:pPr>
            <a:r>
              <a:rPr sz="1050" dirty="0">
                <a:solidFill>
                  <a:srgbClr val="1E293B"/>
                </a:solidFill>
                <a:latin typeface="Arial"/>
              </a:rPr>
              <a:t>•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Ulaşılan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kişi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sayısı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ve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memnuniyet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düzeylerinin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ölçülmesi</a:t>
            </a:r>
            <a:endParaRPr sz="1050" dirty="0">
              <a:solidFill>
                <a:srgbClr val="1E293B"/>
              </a:solidFill>
              <a:latin typeface="Arial"/>
            </a:endParaRPr>
          </a:p>
          <a:p>
            <a:pPr algn="l">
              <a:spcBef>
                <a:spcPts val="800"/>
              </a:spcBef>
            </a:pPr>
            <a:r>
              <a:rPr sz="1050" dirty="0">
                <a:solidFill>
                  <a:srgbClr val="1E293B"/>
                </a:solidFill>
                <a:latin typeface="Arial"/>
              </a:rPr>
              <a:t>•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Faaliyetlerin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yarattığı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somut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sosyal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etkinin</a:t>
            </a:r>
            <a:r>
              <a:rPr sz="1050" dirty="0">
                <a:solidFill>
                  <a:srgbClr val="1E293B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1E293B"/>
                </a:solidFill>
                <a:latin typeface="Arial"/>
              </a:rPr>
              <a:t>tespiti</a:t>
            </a:r>
            <a:endParaRPr sz="1050" dirty="0">
              <a:solidFill>
                <a:srgbClr val="1E293B"/>
              </a:solidFill>
              <a:latin typeface="Arial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025128" y="1371600"/>
            <a:ext cx="2468880" cy="3931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C5A059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9025128" y="1371600"/>
            <a:ext cx="2468880" cy="50292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4. ÖNLEM 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16568" y="1965960"/>
            <a:ext cx="2286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Paydaş geri bildirimlerinin titizlikle değerlendirilmesi</a:t>
            </a:r>
          </a:p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Başarısız veya aksayan yönlerin/risklerin saptanması</a:t>
            </a:r>
          </a:p>
          <a:p>
            <a:pPr algn="l">
              <a:spcBef>
                <a:spcPts val="800"/>
              </a:spcBef>
            </a:pPr>
            <a:r>
              <a:rPr sz="1050">
                <a:solidFill>
                  <a:srgbClr val="1E293B"/>
                </a:solidFill>
                <a:latin typeface="Arial"/>
              </a:rPr>
              <a:t>• Bir sonraki çevrimde iyileştirme adımlarının entegrasyonu</a:t>
            </a:r>
          </a:p>
        </p:txBody>
      </p:sp>
      <p:sp>
        <p:nvSpPr>
          <p:cNvPr id="17" name="Chevron 16"/>
          <p:cNvSpPr/>
          <p:nvPr/>
        </p:nvSpPr>
        <p:spPr>
          <a:xfrm>
            <a:off x="3200400" y="2926080"/>
            <a:ext cx="228600" cy="365760"/>
          </a:xfrm>
          <a:prstGeom prst="chevron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Chevron 17"/>
          <p:cNvSpPr/>
          <p:nvPr/>
        </p:nvSpPr>
        <p:spPr>
          <a:xfrm>
            <a:off x="5980176" y="2926080"/>
            <a:ext cx="228600" cy="365760"/>
          </a:xfrm>
          <a:prstGeom prst="chevron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Chevron 18"/>
          <p:cNvSpPr/>
          <p:nvPr/>
        </p:nvSpPr>
        <p:spPr>
          <a:xfrm>
            <a:off x="8759952" y="2926080"/>
            <a:ext cx="228600" cy="365760"/>
          </a:xfrm>
          <a:prstGeom prst="chevron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685800" y="5486400"/>
            <a:ext cx="10820095" cy="594360"/>
          </a:xfrm>
          <a:prstGeom prst="roundRect">
            <a:avLst/>
          </a:prstGeom>
          <a:solidFill>
            <a:srgbClr val="1B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“Toplumsal katkı münferit bir faaliyet olmaktan çıkar, PUKÖ ile yönetilen sürekli bir kurumsal gelişim sürecine dönüşür.”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731520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pPr algn="l"/>
            <a:r>
              <a:rPr sz="2600" b="1">
                <a:solidFill>
                  <a:srgbClr val="1B365D"/>
                </a:solidFill>
                <a:latin typeface="Georgia"/>
              </a:rPr>
              <a:t>Gelecek Vizyonu: Üniversitenin Toplumsal Etki Ekosistemi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00584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6309360"/>
            <a:ext cx="1082009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64748B"/>
                </a:solidFill>
                <a:latin typeface="Arial"/>
              </a:rPr>
              <a:t>Dokuz Eylül Üniversitesi Kalite Koordinatörlüğü  |  Yükseköğretimde Toplumsal Katkı ve Kalite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0430" y="137160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🎓 Öğrenci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Toplumsal sorumluluk bilinci kazanan, sahada aktif ve gönüllü insan kaynağı.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49470" y="137160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👩‍🏫 Akademisyen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Akademik bilgi, uzmanlık ve enerjisini toplumsal faydaya yönelten rehber.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98510" y="137160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📚 Eğitim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Müfredatta yer alan hizmet ederek öğrenme ve toplumsal sorumluluk modülleri.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0430" y="278892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🔬 Araştırma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Sosyal etki odaklı, bölgesel ve evrensel problemlere yönelik bilimsel projeler.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49470" y="2788920"/>
            <a:ext cx="3291840" cy="1097280"/>
          </a:xfrm>
          <a:prstGeom prst="roundRect">
            <a:avLst/>
          </a:prstGeom>
          <a:solidFill>
            <a:srgbClr val="1B365D"/>
          </a:solidFill>
          <a:ln w="25400">
            <a:solidFill>
              <a:srgbClr val="C5A059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🌟 ÜNİVERSİTENİN TOPLUMSAL ETKİSİ</a:t>
            </a:r>
          </a:p>
          <a:p>
            <a:pPr algn="ctr">
              <a:spcBef>
                <a:spcPts val="400"/>
              </a:spcBef>
            </a:pPr>
            <a:r>
              <a:rPr sz="1000" i="1">
                <a:solidFill>
                  <a:srgbClr val="C5A059"/>
                </a:solidFill>
                <a:latin typeface="Arial"/>
              </a:rPr>
              <a:t>Ölçülebilir, Sürdürülebilir ve Değer Üreten Ekosistem Merkez Noktası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98510" y="278892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🏛️ Kamu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Politika geliştirme, stratejak iş birlikleri ve kurumsal destek ortağı.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0430" y="420624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🏙️ Yerel Yönetimler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Belediyeler ve yerel idareler ile kentsel sorunlara yerinde çözümler.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49470" y="420624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🤝 STK'lar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Toplumun kılcal damarlarına ulaşmada ve sahada iş birliğinde en kritik köprü.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98510" y="4206240"/>
            <a:ext cx="329184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  <a:effectLst>
            <a:outerShdw blurRad="25000" dist="12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09728" rIns="137160" rtlCol="0" anchor="ctr"/>
          <a:lstStyle/>
          <a:p>
            <a:pPr algn="l"/>
            <a:r>
              <a:rPr sz="1200" b="1">
                <a:solidFill>
                  <a:srgbClr val="1B365D"/>
                </a:solidFill>
                <a:latin typeface="Arial"/>
              </a:rPr>
              <a:t>🏭 Sanayi &amp; Toplum</a:t>
            </a:r>
          </a:p>
          <a:p>
            <a:pPr algn="l">
              <a:spcBef>
                <a:spcPts val="300"/>
              </a:spcBef>
            </a:pPr>
            <a:r>
              <a:rPr sz="950">
                <a:solidFill>
                  <a:srgbClr val="1E293B"/>
                </a:solidFill>
                <a:latin typeface="Arial"/>
              </a:rPr>
              <a:t>Ekonomik katma değer, sosyal girişimcilik ve bölgesel refah ortağı.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5486400"/>
            <a:ext cx="10820095" cy="254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85800" y="5577840"/>
            <a:ext cx="1082009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B365D"/>
                </a:solidFill>
                <a:latin typeface="Arial"/>
              </a:rPr>
              <a:t>Ölç  →  Değerlendir  →  İyileştir  →  Yaygınlaştır</a:t>
            </a:r>
          </a:p>
          <a:p>
            <a:pPr algn="ctr">
              <a:spcBef>
                <a:spcPts val="300"/>
              </a:spcBef>
            </a:pPr>
            <a:r>
              <a:rPr sz="1200" b="1" i="1">
                <a:solidFill>
                  <a:srgbClr val="1E293B"/>
                </a:solidFill>
                <a:latin typeface="Georgia"/>
              </a:rPr>
              <a:t>“Güçlü üniversite, yalnızca bilgi üreten değil; bilgiyi toplumsal değere dönüştüren üniversitedir.”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782</Words>
  <Application>Microsoft Office PowerPoint</Application>
  <PresentationFormat>Geniş ekran</PresentationFormat>
  <Paragraphs>106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subject/>
  <dc:creator>Bülent Çavaş</dc:creator>
  <cp:keywords/>
  <dc:description>generated using python-pptx</dc:description>
  <cp:lastModifiedBy>Bülent Çavaş</cp:lastModifiedBy>
  <cp:revision>2</cp:revision>
  <dcterms:created xsi:type="dcterms:W3CDTF">2013-01-27T09:14:16Z</dcterms:created>
  <dcterms:modified xsi:type="dcterms:W3CDTF">2026-08-11T11:49:29Z</dcterms:modified>
  <cp:category/>
</cp:coreProperties>
</file>